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62" r:id="rId4"/>
    <p:sldId id="258" r:id="rId5"/>
    <p:sldId id="261" r:id="rId6"/>
    <p:sldId id="260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>
        <p:scale>
          <a:sx n="81" d="100"/>
          <a:sy n="81" d="100"/>
        </p:scale>
        <p:origin x="1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 bwMode="ltGray">
          <a:xfrm>
            <a:off x="1" y="0"/>
            <a:ext cx="12191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sz="180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3355848"/>
            <a:ext cx="107696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914400" y="1828800"/>
            <a:ext cx="107696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392C5-73B1-4499-B413-48DFAF8AA452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40D9C-350B-4136-BFF8-90593396F3F7}" type="slidenum">
              <a:rPr lang="it-IT" smtClean="0"/>
              <a:t>‹#›</a:t>
            </a:fld>
            <a:endParaRPr lang="it-IT"/>
          </a:p>
        </p:txBody>
      </p:sp>
      <p:sp>
        <p:nvSpPr>
          <p:cNvPr id="10" name="Rettangolo 9"/>
          <p:cNvSpPr/>
          <p:nvPr/>
        </p:nvSpPr>
        <p:spPr bwMode="invGray">
          <a:xfrm>
            <a:off x="0" y="5128334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22149565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392C5-73B1-4499-B413-48DFAF8AA452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40D9C-350B-4136-BFF8-90593396F3F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3178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 bwMode="ltGray">
          <a:xfrm>
            <a:off x="0" y="1"/>
            <a:ext cx="12192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sz="1800"/>
          </a:p>
        </p:txBody>
      </p:sp>
      <p:sp>
        <p:nvSpPr>
          <p:cNvPr id="12" name="Rettangolo 11"/>
          <p:cNvSpPr/>
          <p:nvPr/>
        </p:nvSpPr>
        <p:spPr bwMode="invGray">
          <a:xfrm>
            <a:off x="0" y="2602520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sz="180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99744" y="118872"/>
            <a:ext cx="10684256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87552" y="1828800"/>
            <a:ext cx="10696448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392C5-73B1-4499-B413-48DFAF8AA452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40D9C-350B-4136-BFF8-90593396F3F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08432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09600" y="1773936"/>
            <a:ext cx="53848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7600" y="1773936"/>
            <a:ext cx="53848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392C5-73B1-4499-B413-48DFAF8AA452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40D9C-350B-4136-BFF8-90593396F3F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5683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698988"/>
            <a:ext cx="5386917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0" y="2449512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3368" y="1698988"/>
            <a:ext cx="5389033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68" y="2449512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392C5-73B1-4499-B413-48DFAF8AA452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40D9C-350B-4136-BFF8-90593396F3F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405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392C5-73B1-4499-B413-48DFAF8AA452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40D9C-350B-4136-BFF8-90593396F3F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0455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392C5-73B1-4499-B413-48DFAF8AA452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40D9C-350B-4136-BFF8-90593396F3F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2891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3784" y="152400"/>
            <a:ext cx="3364992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025837" y="1743134"/>
            <a:ext cx="7894188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23784" y="1730018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392C5-73B1-4499-B413-48DFAF8AA452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40D9C-350B-4136-BFF8-90593396F3F7}" type="slidenum">
              <a:rPr lang="it-IT" smtClean="0"/>
              <a:t>‹#›</a:t>
            </a:fld>
            <a:endParaRPr lang="it-IT"/>
          </a:p>
        </p:txBody>
      </p:sp>
      <p:sp>
        <p:nvSpPr>
          <p:cNvPr id="12" name="Rettangolo 11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sz="1800"/>
          </a:p>
        </p:txBody>
      </p:sp>
      <p:sp>
        <p:nvSpPr>
          <p:cNvPr id="9" name="Rettangolo 8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1722599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9456" y="155448"/>
            <a:ext cx="3366867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71741" y="1484808"/>
            <a:ext cx="8329863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19456" y="1728216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219456" y="1170432"/>
            <a:ext cx="3364992" cy="201168"/>
          </a:xfrm>
        </p:spPr>
        <p:txBody>
          <a:bodyPr/>
          <a:lstStyle/>
          <a:p>
            <a:fld id="{C08392C5-73B1-4499-B413-48DFAF8AA452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sz="1800"/>
          </a:p>
        </p:txBody>
      </p:sp>
      <p:sp>
        <p:nvSpPr>
          <p:cNvPr id="9" name="Rettangolo 8"/>
          <p:cNvSpPr/>
          <p:nvPr/>
        </p:nvSpPr>
        <p:spPr bwMode="invGray"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sz="180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047744" y="1170432"/>
            <a:ext cx="6925056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1119104" y="1170432"/>
            <a:ext cx="978485" cy="201168"/>
          </a:xfrm>
        </p:spPr>
        <p:txBody>
          <a:bodyPr/>
          <a:lstStyle/>
          <a:p>
            <a:fld id="{86740D9C-350B-4136-BFF8-90593396F3F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02051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392C5-73B1-4499-B413-48DFAF8AA452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40D9C-350B-4136-BFF8-90593396F3F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6797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 bwMode="invGray">
          <a:xfrm>
            <a:off x="8798560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sz="1800"/>
          </a:p>
        </p:txBody>
      </p:sp>
      <p:sp>
        <p:nvSpPr>
          <p:cNvPr id="8" name="Rettangolo 7"/>
          <p:cNvSpPr/>
          <p:nvPr/>
        </p:nvSpPr>
        <p:spPr bwMode="ltGray">
          <a:xfrm>
            <a:off x="8863584" y="0"/>
            <a:ext cx="33528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sz="1800"/>
          </a:p>
        </p:txBody>
      </p:sp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9042400" y="274641"/>
            <a:ext cx="2540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304801"/>
            <a:ext cx="8026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392C5-73B1-4499-B413-48DFAF8AA452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520796" y="6377460"/>
            <a:ext cx="5115205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40D9C-350B-4136-BFF8-90593396F3F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967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 bwMode="invGray">
          <a:xfrm>
            <a:off x="0" y="1435895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sz="1800"/>
          </a:p>
        </p:txBody>
      </p:sp>
      <p:sp>
        <p:nvSpPr>
          <p:cNvPr id="7" name="Rettangolo 6"/>
          <p:cNvSpPr/>
          <p:nvPr/>
        </p:nvSpPr>
        <p:spPr bwMode="ltGray">
          <a:xfrm>
            <a:off x="1" y="1"/>
            <a:ext cx="12191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sz="180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775192"/>
            <a:ext cx="109728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09600" y="6476999"/>
            <a:ext cx="28448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08392C5-73B1-4499-B413-48DFAF8AA452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520796" y="6476999"/>
            <a:ext cx="7343625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939195" y="6476999"/>
            <a:ext cx="978485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86740D9C-350B-4136-BFF8-90593396F3F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2263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nica.istruzione.gov.it/portale/it/pago-in-rete" TargetMode="External"/><Relationship Id="rId2" Type="http://schemas.openxmlformats.org/officeDocument/2006/relationships/hyperlink" Target="https://www.mim.gov.it/pago-in-ret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istruzione.it/pagoinrete/accedere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Guida al pagamento su Pago in Rete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333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Accesso a UNICA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Accedere al sito web Pago in Rete MIM </a:t>
            </a:r>
            <a:r>
              <a:rPr lang="it-IT" dirty="0" smtClean="0">
                <a:hlinkClick r:id="rId2"/>
              </a:rPr>
              <a:t>link</a:t>
            </a:r>
            <a:endParaRPr lang="it-IT" dirty="0">
              <a:hlinkClick r:id="rId3"/>
            </a:endParaRPr>
          </a:p>
          <a:p>
            <a:r>
              <a:rPr lang="it-IT" dirty="0" smtClean="0"/>
              <a:t>Cliccare su Accedi al servizio</a:t>
            </a:r>
            <a:endParaRPr lang="it-I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843784"/>
            <a:ext cx="12192000" cy="401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109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Pago in Rete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56904"/>
            <a:ext cx="4924469" cy="4625609"/>
          </a:xfrm>
        </p:spPr>
        <p:txBody>
          <a:bodyPr/>
          <a:lstStyle/>
          <a:p>
            <a:r>
              <a:rPr lang="it-IT" dirty="0" smtClean="0"/>
              <a:t>Accedere alla pagina Pago in Rete </a:t>
            </a:r>
            <a:r>
              <a:rPr lang="it-IT" dirty="0" smtClean="0">
                <a:hlinkClick r:id="rId2"/>
              </a:rPr>
              <a:t>link</a:t>
            </a:r>
            <a:endParaRPr lang="it-IT" dirty="0" smtClean="0"/>
          </a:p>
          <a:p>
            <a:endParaRPr lang="it-IT" dirty="0"/>
          </a:p>
          <a:p>
            <a:r>
              <a:rPr lang="it-IT" dirty="0" smtClean="0"/>
              <a:t>Cliccare su Accedi</a:t>
            </a:r>
            <a:endParaRPr lang="it-I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4069" y="1283970"/>
            <a:ext cx="6657931" cy="5608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485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Accesso al servizio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75192"/>
            <a:ext cx="4776217" cy="4625609"/>
          </a:xfrm>
        </p:spPr>
        <p:txBody>
          <a:bodyPr/>
          <a:lstStyle/>
          <a:p>
            <a:r>
              <a:rPr lang="it-IT" dirty="0" smtClean="0"/>
              <a:t>Accedere al  servizio con una tra le seguenti modalità: </a:t>
            </a:r>
          </a:p>
          <a:p>
            <a:pPr lvl="1"/>
            <a:r>
              <a:rPr lang="it-IT" dirty="0" smtClean="0"/>
              <a:t>Username/Password</a:t>
            </a:r>
          </a:p>
          <a:p>
            <a:pPr lvl="1"/>
            <a:r>
              <a:rPr lang="it-IT" dirty="0" smtClean="0"/>
              <a:t>SPID</a:t>
            </a:r>
          </a:p>
          <a:p>
            <a:pPr lvl="1"/>
            <a:r>
              <a:rPr lang="it-IT" dirty="0" smtClean="0"/>
              <a:t>CIE</a:t>
            </a:r>
          </a:p>
          <a:p>
            <a:pPr lvl="1"/>
            <a:r>
              <a:rPr lang="it-IT" dirty="0" smtClean="0"/>
              <a:t>CNS</a:t>
            </a:r>
          </a:p>
          <a:p>
            <a:pPr lvl="1"/>
            <a:r>
              <a:rPr lang="it-IT" dirty="0" smtClean="0"/>
              <a:t>EIDAS</a:t>
            </a:r>
            <a:endParaRPr lang="it-IT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5817" y="1761744"/>
            <a:ext cx="6806184" cy="5096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815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Pago in Rete Scuole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75192"/>
            <a:ext cx="3592262" cy="4625609"/>
          </a:xfrm>
        </p:spPr>
        <p:txBody>
          <a:bodyPr/>
          <a:lstStyle/>
          <a:p>
            <a:r>
              <a:rPr lang="it-IT" dirty="0" smtClean="0"/>
              <a:t>Cliccare sul pulsante VAI A PAGO IN RETE SCUOLE</a:t>
            </a:r>
            <a:endParaRPr lang="it-I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1862" y="2212848"/>
            <a:ext cx="7990137" cy="46262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6829" t="83280" r="30670"/>
          <a:stretch/>
        </p:blipFill>
        <p:spPr>
          <a:xfrm>
            <a:off x="882591" y="4139184"/>
            <a:ext cx="2596896" cy="773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68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Lista pagamenti disponibili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Visualizzare la lista dei pagamenti disponibili</a:t>
            </a:r>
            <a:endParaRPr lang="it-IT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" y="2329167"/>
            <a:ext cx="11715750" cy="443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771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Assicurazione a.s. </a:t>
            </a:r>
            <a:r>
              <a:rPr lang="it-IT" dirty="0" smtClean="0"/>
              <a:t>2026/2027 </a:t>
            </a:r>
            <a:r>
              <a:rPr lang="it-IT" dirty="0"/>
              <a:t>Personale DOCENTE e </a:t>
            </a:r>
            <a:r>
              <a:rPr lang="it-IT" dirty="0" smtClean="0"/>
              <a:t>ATA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666744"/>
            <a:ext cx="10972800" cy="2734057"/>
          </a:xfrm>
        </p:spPr>
        <p:txBody>
          <a:bodyPr/>
          <a:lstStyle/>
          <a:p>
            <a:r>
              <a:rPr lang="it-IT" dirty="0" smtClean="0"/>
              <a:t>Cliccare sull’icona           per procedere con il pagamento</a:t>
            </a:r>
            <a:endParaRPr lang="it-IT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670" y="3621000"/>
            <a:ext cx="896012" cy="7772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73878" r="9793"/>
          <a:stretch/>
        </p:blipFill>
        <p:spPr>
          <a:xfrm>
            <a:off x="428130" y="1874199"/>
            <a:ext cx="10568420" cy="115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668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Seleziona intestatario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75192"/>
            <a:ext cx="3331464" cy="4625609"/>
          </a:xfrm>
        </p:spPr>
        <p:txBody>
          <a:bodyPr/>
          <a:lstStyle/>
          <a:p>
            <a:r>
              <a:rPr lang="it-IT" dirty="0" smtClean="0"/>
              <a:t>Selezionare l’intestatario</a:t>
            </a:r>
          </a:p>
          <a:p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Aggiungere eventuali note</a:t>
            </a:r>
            <a:endParaRPr lang="it-IT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51" y="1958188"/>
            <a:ext cx="8424049" cy="4513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036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Conferma e paga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775192"/>
            <a:ext cx="3348493" cy="4625609"/>
          </a:xfrm>
        </p:spPr>
        <p:txBody>
          <a:bodyPr/>
          <a:lstStyle/>
          <a:p>
            <a:r>
              <a:rPr lang="it-IT" dirty="0" smtClean="0"/>
              <a:t>Verificare il dettaglio dei propri dati anagrafici </a:t>
            </a:r>
          </a:p>
          <a:p>
            <a:endParaRPr lang="it-IT" dirty="0"/>
          </a:p>
          <a:p>
            <a:r>
              <a:rPr lang="it-IT" dirty="0" smtClean="0"/>
              <a:t>Conferma e paga subito</a:t>
            </a:r>
            <a:endParaRPr lang="it-IT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8092" y="1666176"/>
            <a:ext cx="8233908" cy="519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1598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1">
  <a:themeElements>
    <a:clrScheme name="Modulo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o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E2DCAB8B-E1D6-4993-A4BD-A5553C580337}" vid="{AB11199B-B624-4B71-AC8F-0FBEB4B3A05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77</TotalTime>
  <Words>113</Words>
  <Application>Microsoft Office PowerPoint</Application>
  <PresentationFormat>Widescreen</PresentationFormat>
  <Paragraphs>30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Corbel</vt:lpstr>
      <vt:lpstr>Wingdings</vt:lpstr>
      <vt:lpstr>Wingdings 2</vt:lpstr>
      <vt:lpstr>Wingdings 3</vt:lpstr>
      <vt:lpstr>Theme1</vt:lpstr>
      <vt:lpstr>Guida al pagamento su Pago in Rete</vt:lpstr>
      <vt:lpstr>Accesso a UNICA</vt:lpstr>
      <vt:lpstr>Pago in Rete</vt:lpstr>
      <vt:lpstr>Accesso al servizio</vt:lpstr>
      <vt:lpstr>Pago in Rete Scuole</vt:lpstr>
      <vt:lpstr>Lista pagamenti disponibili</vt:lpstr>
      <vt:lpstr>Assicurazione a.s. 2026/2027 Personale DOCENTE e ATA</vt:lpstr>
      <vt:lpstr>Seleziona intestatario</vt:lpstr>
      <vt:lpstr>Conferma e paga</vt:lpstr>
    </vt:vector>
  </TitlesOfParts>
  <Company>Capgemini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NN</dc:creator>
  <cp:lastModifiedBy>guev79@gmail.com</cp:lastModifiedBy>
  <cp:revision>18</cp:revision>
  <dcterms:created xsi:type="dcterms:W3CDTF">2025-10-24T15:31:30Z</dcterms:created>
  <dcterms:modified xsi:type="dcterms:W3CDTF">2026-09-24T09:20:19Z</dcterms:modified>
</cp:coreProperties>
</file>