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8" r:id="rId5"/>
    <p:sldId id="269" r:id="rId6"/>
    <p:sldId id="270" r:id="rId7"/>
    <p:sldId id="266" r:id="rId8"/>
    <p:sldId id="265" r:id="rId9"/>
    <p:sldId id="257" r:id="rId10"/>
    <p:sldId id="271" r:id="rId11"/>
    <p:sldId id="278" r:id="rId12"/>
    <p:sldId id="273" r:id="rId13"/>
    <p:sldId id="272" r:id="rId14"/>
    <p:sldId id="274" r:id="rId15"/>
    <p:sldId id="275" r:id="rId16"/>
    <p:sldId id="276" r:id="rId17"/>
    <p:sldId id="279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xmlns="" val="28958963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04614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8" name="Rettangolo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8780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7971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12" name="Rettangolo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045654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6907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7116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4234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0906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2" name="Rettangolo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9" name="Rettangolo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xmlns="" val="322581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9" name="Rettangolo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63033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7" name="Rettangolo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C22F367-42BF-4808-92B3-0174FAEB072D}" type="datetimeFigureOut">
              <a:rPr lang="it-IT" smtClean="0"/>
              <a:pPr/>
              <a:t>23/02/2026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EA514E-5848-424F-95AA-1B65F6D17EC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17177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registro.axioscloud.it/Pages/SD/SD_Login.aspx?Customer_ID=9719888058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Guida d’uso della </a:t>
            </a:r>
            <a:br>
              <a:rPr lang="it-IT" dirty="0" smtClean="0"/>
            </a:br>
            <a:r>
              <a:rPr lang="it-IT" dirty="0" smtClean="0"/>
              <a:t>Prenotazione Colloqui</a:t>
            </a:r>
            <a:endParaRPr lang="it-IT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072" t="29846" r="25943" b="29654"/>
          <a:stretch/>
        </p:blipFill>
        <p:spPr>
          <a:xfrm>
            <a:off x="9052560" y="2724911"/>
            <a:ext cx="2286000" cy="19293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perspectiveHeroicExtremeLeftFacing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408903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Inserimento Nuovo Periodo </a:t>
            </a:r>
            <a:endParaRPr lang="it-I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/>
          <a:srcRect t="8574" r="1031"/>
          <a:stretch/>
        </p:blipFill>
        <p:spPr>
          <a:xfrm>
            <a:off x="1820498" y="1609344"/>
            <a:ext cx="10359310" cy="514807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46888" y="3273553"/>
            <a:ext cx="2660904" cy="1655063"/>
          </a:xfrm>
        </p:spPr>
        <p:txBody>
          <a:bodyPr>
            <a:noAutofit/>
          </a:bodyPr>
          <a:lstStyle/>
          <a:p>
            <a:r>
              <a:rPr lang="it-IT" sz="2400" dirty="0" smtClean="0"/>
              <a:t>Visione d’insieme per l’inserimento del ricevimento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xmlns="" val="382345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Inserimento Nuovo Periodo </a:t>
            </a:r>
            <a:r>
              <a:rPr lang="it-IT" dirty="0" smtClean="0"/>
              <a:t>– Periodo Ripetibilità</a:t>
            </a:r>
            <a:endParaRPr lang="it-I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6434" y="1480620"/>
            <a:ext cx="2720576" cy="22252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853" y="3195139"/>
            <a:ext cx="1699407" cy="16613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853" y="1983052"/>
            <a:ext cx="3044952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Scegliere se questo ricevimento deve ripetersi o meno nel tempo</a:t>
            </a:r>
            <a:endParaRPr lang="it-IT" dirty="0"/>
          </a:p>
        </p:txBody>
      </p:sp>
      <p:cxnSp>
        <p:nvCxnSpPr>
          <p:cNvPr id="9" name="Straight Arrow Connector 8"/>
          <p:cNvCxnSpPr>
            <a:stCxn id="5" idx="3"/>
            <a:endCxn id="4" idx="1"/>
          </p:cNvCxnSpPr>
          <p:nvPr/>
        </p:nvCxnSpPr>
        <p:spPr>
          <a:xfrm>
            <a:off x="3102805" y="2444717"/>
            <a:ext cx="543629" cy="1485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07529" y="3796996"/>
            <a:ext cx="165532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Scelta della modalità di colloquio</a:t>
            </a:r>
            <a:endParaRPr lang="it-IT" dirty="0"/>
          </a:p>
        </p:txBody>
      </p:sp>
      <p:cxnSp>
        <p:nvCxnSpPr>
          <p:cNvPr id="18" name="Straight Arrow Connector 17"/>
          <p:cNvCxnSpPr>
            <a:stCxn id="17" idx="1"/>
            <a:endCxn id="6" idx="3"/>
          </p:cNvCxnSpPr>
          <p:nvPr/>
        </p:nvCxnSpPr>
        <p:spPr>
          <a:xfrm flipH="1" flipV="1">
            <a:off x="1757260" y="4025791"/>
            <a:ext cx="1150269" cy="23287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4" cstate="print"/>
          <a:srcRect t="18047" r="58423" b="69457"/>
          <a:stretch/>
        </p:blipFill>
        <p:spPr>
          <a:xfrm>
            <a:off x="5101348" y="5132678"/>
            <a:ext cx="4181856" cy="676139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</p:pic>
      <p:sp>
        <p:nvSpPr>
          <p:cNvPr id="36" name="TextBox 35"/>
          <p:cNvSpPr txBox="1"/>
          <p:nvPr/>
        </p:nvSpPr>
        <p:spPr>
          <a:xfrm>
            <a:off x="577071" y="5012935"/>
            <a:ext cx="3866913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In caso di ripetibilità dell’evento impostare una data di inizio e una data di fine</a:t>
            </a:r>
            <a:endParaRPr lang="it-IT" dirty="0"/>
          </a:p>
        </p:txBody>
      </p:sp>
      <p:cxnSp>
        <p:nvCxnSpPr>
          <p:cNvPr id="37" name="Straight Arrow Connector 36"/>
          <p:cNvCxnSpPr>
            <a:stCxn id="36" idx="3"/>
            <a:endCxn id="35" idx="1"/>
          </p:cNvCxnSpPr>
          <p:nvPr/>
        </p:nvCxnSpPr>
        <p:spPr>
          <a:xfrm flipV="1">
            <a:off x="4443984" y="5470748"/>
            <a:ext cx="657364" cy="3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pic>
        <p:nvPicPr>
          <p:cNvPr id="44" name="Picture 43"/>
          <p:cNvPicPr>
            <a:picLocks noChangeAspect="1"/>
          </p:cNvPicPr>
          <p:nvPr/>
        </p:nvPicPr>
        <p:blipFill rotWithShape="1">
          <a:blip r:embed="rId4" cstate="print"/>
          <a:srcRect l="65921" t="19387" r="1997" b="69457"/>
          <a:stretch/>
        </p:blipFill>
        <p:spPr>
          <a:xfrm>
            <a:off x="5101348" y="6036534"/>
            <a:ext cx="3226814" cy="6036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</p:pic>
      <p:sp>
        <p:nvSpPr>
          <p:cNvPr id="54" name="TextBox 53"/>
          <p:cNvSpPr txBox="1"/>
          <p:nvPr/>
        </p:nvSpPr>
        <p:spPr>
          <a:xfrm>
            <a:off x="9123690" y="5882910"/>
            <a:ext cx="2809257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Ora di inizio e di fine del colloquio in base al proprio orario di ricevimento</a:t>
            </a:r>
            <a:endParaRPr lang="it-IT" dirty="0"/>
          </a:p>
        </p:txBody>
      </p:sp>
      <p:cxnSp>
        <p:nvCxnSpPr>
          <p:cNvPr id="55" name="Straight Arrow Connector 54"/>
          <p:cNvCxnSpPr>
            <a:stCxn id="54" idx="1"/>
            <a:endCxn id="44" idx="3"/>
          </p:cNvCxnSpPr>
          <p:nvPr/>
        </p:nvCxnSpPr>
        <p:spPr>
          <a:xfrm flipH="1" flipV="1">
            <a:off x="8328162" y="6338344"/>
            <a:ext cx="795528" cy="6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pic>
        <p:nvPicPr>
          <p:cNvPr id="81" name="Picture 80"/>
          <p:cNvPicPr>
            <a:picLocks noChangeAspect="1"/>
          </p:cNvPicPr>
          <p:nvPr/>
        </p:nvPicPr>
        <p:blipFill rotWithShape="1">
          <a:blip r:embed="rId4" cstate="print"/>
          <a:srcRect l="24180" t="8968" r="50365" b="79540"/>
          <a:stretch/>
        </p:blipFill>
        <p:spPr>
          <a:xfrm>
            <a:off x="8003044" y="1814586"/>
            <a:ext cx="2560320" cy="621792"/>
          </a:xfrm>
          <a:prstGeom prst="rect">
            <a:avLst/>
          </a:prstGeom>
        </p:spPr>
      </p:pic>
      <p:sp>
        <p:nvSpPr>
          <p:cNvPr id="96" name="TextBox 95"/>
          <p:cNvSpPr txBox="1"/>
          <p:nvPr/>
        </p:nvSpPr>
        <p:spPr>
          <a:xfrm>
            <a:off x="7116062" y="3120785"/>
            <a:ext cx="4334283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Definire il numero di colloqui che si vogliono effettuare per il periodo scelto. </a:t>
            </a:r>
          </a:p>
          <a:p>
            <a:pPr algn="just"/>
            <a:r>
              <a:rPr lang="it-IT" dirty="0" smtClean="0"/>
              <a:t>Il sistema calcola in automatico la frazione oraria che i genitori scelgono in fase di prenotazione.</a:t>
            </a:r>
            <a:endParaRPr lang="it-IT" dirty="0"/>
          </a:p>
        </p:txBody>
      </p:sp>
      <p:cxnSp>
        <p:nvCxnSpPr>
          <p:cNvPr id="97" name="Straight Arrow Connector 96"/>
          <p:cNvCxnSpPr>
            <a:stCxn id="96" idx="0"/>
            <a:endCxn id="81" idx="2"/>
          </p:cNvCxnSpPr>
          <p:nvPr/>
        </p:nvCxnSpPr>
        <p:spPr>
          <a:xfrm flipV="1">
            <a:off x="9283204" y="2436378"/>
            <a:ext cx="0" cy="68440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xmlns="" val="369911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Inserimento Nuovo </a:t>
            </a:r>
            <a:r>
              <a:rPr lang="it-IT" sz="2400" dirty="0" smtClean="0"/>
              <a:t>Periodo </a:t>
            </a:r>
            <a:r>
              <a:rPr lang="it-IT" dirty="0" smtClean="0"/>
              <a:t>– Sede e classi</a:t>
            </a:r>
            <a:endParaRPr lang="it-IT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99548" y="1675608"/>
            <a:ext cx="5532599" cy="22861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1271" y="2411906"/>
            <a:ext cx="3044952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Scegliere in quale sede dell’istituto verrà effettuato il colloquio</a:t>
            </a:r>
            <a:endParaRPr lang="it-IT" dirty="0"/>
          </a:p>
        </p:txBody>
      </p:sp>
      <p:cxnSp>
        <p:nvCxnSpPr>
          <p:cNvPr id="9" name="Straight Arrow Connector 8"/>
          <p:cNvCxnSpPr>
            <a:stCxn id="5" idx="3"/>
            <a:endCxn id="7" idx="1"/>
          </p:cNvCxnSpPr>
          <p:nvPr/>
        </p:nvCxnSpPr>
        <p:spPr>
          <a:xfrm flipV="1">
            <a:off x="3316223" y="2818707"/>
            <a:ext cx="1083325" cy="548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0768" y="4678042"/>
            <a:ext cx="6828112" cy="166130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853279" y="5185528"/>
            <a:ext cx="348528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Scegliere una o più classi per le quali il colloquio sarà visibile da parte dei genitori</a:t>
            </a:r>
            <a:endParaRPr lang="it-IT" dirty="0"/>
          </a:p>
        </p:txBody>
      </p:sp>
      <p:cxnSp>
        <p:nvCxnSpPr>
          <p:cNvPr id="29" name="Straight Arrow Connector 28"/>
          <p:cNvCxnSpPr>
            <a:stCxn id="28" idx="1"/>
            <a:endCxn id="26" idx="3"/>
          </p:cNvCxnSpPr>
          <p:nvPr/>
        </p:nvCxnSpPr>
        <p:spPr>
          <a:xfrm flipH="1" flipV="1">
            <a:off x="6958880" y="5508694"/>
            <a:ext cx="894399" cy="1384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754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dirty="0"/>
              <a:t>Periodo colloqui </a:t>
            </a:r>
            <a:endParaRPr lang="it-IT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09760" y="1517904"/>
            <a:ext cx="2682240" cy="4625609"/>
          </a:xfrm>
        </p:spPr>
        <p:txBody>
          <a:bodyPr/>
          <a:lstStyle/>
          <a:p>
            <a:r>
              <a:rPr lang="it-IT" dirty="0" smtClean="0"/>
              <a:t>Dettaglio di tutti i periodi di colloquio generati.</a:t>
            </a:r>
          </a:p>
          <a:p>
            <a:endParaRPr lang="it-IT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517904"/>
            <a:ext cx="9640135" cy="4610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" y="6327648"/>
            <a:ext cx="12127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ATTENZIONE </a:t>
            </a:r>
            <a:r>
              <a:rPr lang="it-IT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it-IT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Se si effettua una modifica questa cancella eventuali prenotazioni già effettuate</a:t>
            </a: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37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Monitoraggio Colloqui e Prenotazioni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4712208" cy="4625609"/>
          </a:xfrm>
        </p:spPr>
        <p:txBody>
          <a:bodyPr/>
          <a:lstStyle/>
          <a:p>
            <a:r>
              <a:rPr lang="it-IT" dirty="0" smtClean="0"/>
              <a:t>Cliccare sul pulsante </a:t>
            </a:r>
            <a:r>
              <a:rPr lang="it-IT" b="1" dirty="0" smtClean="0"/>
              <a:t>Colloqui Prenotati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25668" y="1408176"/>
            <a:ext cx="7049111" cy="3482642"/>
          </a:xfrm>
          <a:prstGeom prst="rect">
            <a:avLst/>
          </a:prstGeom>
        </p:spPr>
      </p:pic>
      <p:sp>
        <p:nvSpPr>
          <p:cNvPr id="5" name="Striped Right Arrow 4"/>
          <p:cNvSpPr/>
          <p:nvPr/>
        </p:nvSpPr>
        <p:spPr>
          <a:xfrm rot="12900589">
            <a:off x="7491794" y="4132005"/>
            <a:ext cx="1787961" cy="90525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3506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Monitoraggio Colloqui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1" y="2569463"/>
            <a:ext cx="5785104" cy="947703"/>
          </a:xfrm>
        </p:spPr>
        <p:txBody>
          <a:bodyPr>
            <a:noAutofit/>
          </a:bodyPr>
          <a:lstStyle/>
          <a:p>
            <a:pPr algn="r"/>
            <a:r>
              <a:rPr lang="it-IT" sz="2800" dirty="0"/>
              <a:t>S</a:t>
            </a:r>
            <a:r>
              <a:rPr lang="it-IT" sz="2800" dirty="0" smtClean="0"/>
              <a:t>chermata per la visualizzazione dei colloqui prenotati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47743"/>
            <a:ext cx="12116850" cy="13107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692140"/>
            <a:ext cx="11946017" cy="115268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184904" y="2254344"/>
            <a:ext cx="3057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Lista dei colloqui già effettuati</a:t>
            </a:r>
            <a:endParaRPr lang="it-IT" dirty="0"/>
          </a:p>
        </p:txBody>
      </p:sp>
      <p:sp>
        <p:nvSpPr>
          <p:cNvPr id="16" name="Striped Right Arrow 15"/>
          <p:cNvSpPr/>
          <p:nvPr/>
        </p:nvSpPr>
        <p:spPr>
          <a:xfrm rot="14149678">
            <a:off x="972710" y="2771008"/>
            <a:ext cx="949558" cy="452522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extBox 7"/>
          <p:cNvSpPr txBox="1"/>
          <p:nvPr/>
        </p:nvSpPr>
        <p:spPr>
          <a:xfrm>
            <a:off x="5475" y="2881963"/>
            <a:ext cx="4170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Lista dei colloqui prenotati da parte dei genitori/tutori</a:t>
            </a:r>
            <a:endParaRPr lang="it-IT" dirty="0"/>
          </a:p>
        </p:txBody>
      </p:sp>
      <p:sp>
        <p:nvSpPr>
          <p:cNvPr id="17" name="Striped Right Arrow 16"/>
          <p:cNvSpPr/>
          <p:nvPr/>
        </p:nvSpPr>
        <p:spPr>
          <a:xfrm rot="10800000">
            <a:off x="3271922" y="2220443"/>
            <a:ext cx="949558" cy="452522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TextBox 17"/>
          <p:cNvSpPr txBox="1"/>
          <p:nvPr/>
        </p:nvSpPr>
        <p:spPr>
          <a:xfrm>
            <a:off x="152400" y="4528897"/>
            <a:ext cx="14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Data e orario del</a:t>
            </a:r>
            <a:endParaRPr lang="it-IT" dirty="0"/>
          </a:p>
        </p:txBody>
      </p:sp>
      <p:sp>
        <p:nvSpPr>
          <p:cNvPr id="19" name="TextBox 18"/>
          <p:cNvSpPr txBox="1"/>
          <p:nvPr/>
        </p:nvSpPr>
        <p:spPr>
          <a:xfrm>
            <a:off x="2390340" y="4471806"/>
            <a:ext cx="2090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Alunno/a per cui si è effettuato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76934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Esito colloquio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40180"/>
            <a:ext cx="11946017" cy="11526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9774936" y="1802624"/>
            <a:ext cx="1975104" cy="437656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/>
          <a:srcRect b="6315"/>
          <a:stretch/>
        </p:blipFill>
        <p:spPr>
          <a:xfrm>
            <a:off x="0" y="2779170"/>
            <a:ext cx="8278380" cy="40696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91656" y="3703320"/>
            <a:ext cx="4956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Scegliere tra Avvenuto/Non avvenuto/Evidenza DS</a:t>
            </a:r>
            <a:endParaRPr lang="it-IT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511296" y="3822192"/>
            <a:ext cx="2843784" cy="82296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44056" y="4468368"/>
            <a:ext cx="4956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Contenuto del colloquio, visibile anche agli altri colleghi</a:t>
            </a:r>
            <a:endParaRPr lang="it-IT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3663696" y="4587240"/>
            <a:ext cx="2843784" cy="82296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96456" y="5352288"/>
            <a:ext cx="4956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Eventuali annotazioni private in merito al colloquio avvenuto</a:t>
            </a:r>
            <a:endParaRPr lang="it-IT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816096" y="5471160"/>
            <a:ext cx="2843784" cy="82296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7246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4000" dirty="0" smtClean="0"/>
              <a:t>Tale modalità è attiva dal 27 febbraio 2026 </a:t>
            </a:r>
          </a:p>
          <a:p>
            <a:pPr algn="ctr">
              <a:buNone/>
            </a:pPr>
            <a:r>
              <a:rPr lang="it-IT" sz="4000" dirty="0" smtClean="0"/>
              <a:t>per tutti i colloqui.</a:t>
            </a:r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endParaRPr lang="it-IT" sz="1600" smtClean="0"/>
          </a:p>
          <a:p>
            <a:pPr>
              <a:buNone/>
            </a:pPr>
            <a:r>
              <a:rPr lang="it-IT" sz="1600" smtClean="0"/>
              <a:t>A </a:t>
            </a:r>
            <a:r>
              <a:rPr lang="it-IT" sz="1600" dirty="0" smtClean="0"/>
              <a:t>cura dell’animatore digitale prof. N. </a:t>
            </a:r>
            <a:r>
              <a:rPr lang="it-IT" sz="1600" dirty="0" err="1" smtClean="0"/>
              <a:t>Zaccagnino</a:t>
            </a:r>
            <a:endParaRPr lang="it-IT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Cos’è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La prenotazione dei colloqui è una funzionalità presente nel Registro Elettronico Axios che permette ai </a:t>
            </a:r>
            <a:r>
              <a:rPr lang="it-IT" b="1" i="1" dirty="0" smtClean="0"/>
              <a:t>docenti</a:t>
            </a:r>
            <a:r>
              <a:rPr lang="it-IT" dirty="0" smtClean="0"/>
              <a:t> di gestire il proprio orario di ricevimento.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Si sviluppa in tre fasi:</a:t>
            </a:r>
          </a:p>
          <a:p>
            <a:pPr lvl="1" algn="just"/>
            <a:r>
              <a:rPr lang="it-IT" dirty="0" smtClean="0"/>
              <a:t>Inserimento e Gesione dei Periodi di Ricevimento</a:t>
            </a:r>
          </a:p>
          <a:p>
            <a:pPr lvl="1" algn="just"/>
            <a:r>
              <a:rPr lang="it-IT" dirty="0" smtClean="0"/>
              <a:t>Monitoraggio delle prenotazioni </a:t>
            </a:r>
          </a:p>
          <a:p>
            <a:pPr lvl="1" algn="just"/>
            <a:r>
              <a:rPr lang="it-IT" dirty="0" smtClean="0"/>
              <a:t>Esecuzione e Registrazione dell’esito</a:t>
            </a:r>
          </a:p>
          <a:p>
            <a:pPr algn="just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20264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Accesso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8086531" cy="4625609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Effettuare </a:t>
            </a:r>
            <a:r>
              <a:rPr lang="it-IT" dirty="0" smtClean="0"/>
              <a:t>l’accesso al Registro Elettronico</a:t>
            </a:r>
          </a:p>
        </p:txBody>
      </p:sp>
      <p:pic>
        <p:nvPicPr>
          <p:cNvPr id="4" name="Picture 2" descr="https://sp-ao.shortpixel.ai/client/to_webp,q_glossy,ret_img/https:/www.piagetdiaz.edu.it/wp-content/uploads/2023/11/re-doc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0617" y="3348233"/>
            <a:ext cx="5715000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6502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Inserimento e Gestione dei Periodi di Ricevimento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Il docente deve innanzitutto </a:t>
            </a:r>
            <a:r>
              <a:rPr lang="it-IT" b="1" dirty="0"/>
              <a:t>rendere visibili</a:t>
            </a:r>
            <a:r>
              <a:rPr lang="it-IT" dirty="0"/>
              <a:t> le sue disponibilità ai genitori.</a:t>
            </a:r>
          </a:p>
          <a:p>
            <a:r>
              <a:rPr lang="it-IT" b="1" dirty="0"/>
              <a:t>Accesso:</a:t>
            </a:r>
            <a:r>
              <a:rPr lang="it-IT" dirty="0"/>
              <a:t> Il docente accede al proprio </a:t>
            </a:r>
            <a:r>
              <a:rPr lang="it-IT" b="1" dirty="0"/>
              <a:t>Registro Elettronico Docenti (RE)</a:t>
            </a:r>
            <a:r>
              <a:rPr lang="it-IT" dirty="0"/>
              <a:t> Axios e cerca la sezione </a:t>
            </a:r>
            <a:r>
              <a:rPr lang="it-IT" b="1" dirty="0" smtClean="0"/>
              <a:t>"Colloqui“                “Periodo Colloqui”</a:t>
            </a:r>
            <a:endParaRPr lang="it-IT" dirty="0"/>
          </a:p>
          <a:p>
            <a:r>
              <a:rPr lang="it-IT" b="1" dirty="0"/>
              <a:t>Creazione del Periodo:</a:t>
            </a:r>
            <a:r>
              <a:rPr lang="it-IT" dirty="0"/>
              <a:t> Seleziona l'opzione </a:t>
            </a:r>
            <a:r>
              <a:rPr lang="it-IT" dirty="0" smtClean="0"/>
              <a:t> </a:t>
            </a:r>
            <a:r>
              <a:rPr lang="it-IT" b="1" dirty="0"/>
              <a:t>"Nuovo Periodo </a:t>
            </a:r>
            <a:r>
              <a:rPr lang="it-IT" b="1" dirty="0" smtClean="0"/>
              <a:t>"</a:t>
            </a:r>
            <a:r>
              <a:rPr lang="it-IT" dirty="0" smtClean="0"/>
              <a:t>. </a:t>
            </a:r>
          </a:p>
          <a:p>
            <a:pPr>
              <a:buNone/>
            </a:pPr>
            <a:r>
              <a:rPr lang="it-IT" dirty="0" smtClean="0"/>
              <a:t>	 </a:t>
            </a:r>
            <a:r>
              <a:rPr lang="it-IT" dirty="0"/>
              <a:t>I</a:t>
            </a:r>
            <a:r>
              <a:rPr lang="it-IT" dirty="0" smtClean="0"/>
              <a:t>nserisce </a:t>
            </a:r>
            <a:r>
              <a:rPr lang="it-IT" dirty="0"/>
              <a:t>i parametri chiave:</a:t>
            </a:r>
          </a:p>
          <a:p>
            <a:pPr lvl="1"/>
            <a:r>
              <a:rPr lang="it-IT" b="1" dirty="0"/>
              <a:t>Data/e e Orario:</a:t>
            </a:r>
            <a:r>
              <a:rPr lang="it-IT" dirty="0"/>
              <a:t> Indica il giorno esatto e la fascia oraria (es. tutti i mercoledì del mese dalle 15:00 alle 16:00, oppure solo date specifiche).</a:t>
            </a:r>
          </a:p>
          <a:p>
            <a:pPr lvl="1"/>
            <a:r>
              <a:rPr lang="it-IT" b="1" dirty="0"/>
              <a:t>Durata e Numero Posti:</a:t>
            </a:r>
            <a:r>
              <a:rPr lang="it-IT" dirty="0"/>
              <a:t> Definisce il </a:t>
            </a:r>
            <a:r>
              <a:rPr lang="it-IT" b="1" dirty="0"/>
              <a:t>tempo massimo</a:t>
            </a:r>
            <a:r>
              <a:rPr lang="it-IT" dirty="0"/>
              <a:t> che dedicherà ad ogni colloquio e, di conseguenza, il </a:t>
            </a:r>
            <a:r>
              <a:rPr lang="it-IT" b="1" dirty="0"/>
              <a:t>numero massimo di genitori</a:t>
            </a:r>
            <a:r>
              <a:rPr lang="it-IT" dirty="0"/>
              <a:t> che possono prenotare in quella fascia oraria (es. 6 posti per un'ora, implicando circa 10 minuti a colloquio).</a:t>
            </a:r>
          </a:p>
          <a:p>
            <a:pPr lvl="1"/>
            <a:r>
              <a:rPr lang="it-IT" b="1" dirty="0"/>
              <a:t>Modalità:</a:t>
            </a:r>
            <a:r>
              <a:rPr lang="it-IT" dirty="0"/>
              <a:t> Specifica se il colloquio sarà </a:t>
            </a:r>
            <a:r>
              <a:rPr lang="it-IT" b="1" dirty="0"/>
              <a:t>"In Presenza"</a:t>
            </a:r>
            <a:r>
              <a:rPr lang="it-IT" dirty="0"/>
              <a:t> o in </a:t>
            </a:r>
            <a:r>
              <a:rPr lang="it-IT" b="1" dirty="0"/>
              <a:t>"Videochiamata"</a:t>
            </a:r>
            <a:r>
              <a:rPr lang="it-IT" dirty="0"/>
              <a:t> (in quest'ultimo caso, a volte deve inserire il link della piattaforma, come Google Meet).</a:t>
            </a:r>
          </a:p>
          <a:p>
            <a:pPr lvl="1"/>
            <a:r>
              <a:rPr lang="it-IT" b="1" dirty="0"/>
              <a:t>Classi:</a:t>
            </a:r>
            <a:r>
              <a:rPr lang="it-IT" dirty="0"/>
              <a:t> Seleziona le classi per cui è disponibile in quel periodo (utile per i docenti specialisti o su più scuole).</a:t>
            </a:r>
          </a:p>
          <a:p>
            <a:pPr lvl="1"/>
            <a:r>
              <a:rPr lang="it-IT" b="1" dirty="0"/>
              <a:t>Attivazione:</a:t>
            </a:r>
            <a:r>
              <a:rPr lang="it-IT" dirty="0"/>
              <a:t> Salva e attiva il periodo. A questo punto, le date e gli orari diventano visibili ai genitori.</a:t>
            </a:r>
          </a:p>
        </p:txBody>
      </p:sp>
      <p:sp>
        <p:nvSpPr>
          <p:cNvPr id="5" name="Striped Right Arrow 4"/>
          <p:cNvSpPr/>
          <p:nvPr/>
        </p:nvSpPr>
        <p:spPr>
          <a:xfrm>
            <a:off x="3335140" y="2459147"/>
            <a:ext cx="710750" cy="182093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8106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Monitoraggio delle Prenotazioni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538930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Una volta inserite le disponibilità, i genitori </a:t>
            </a:r>
            <a:r>
              <a:rPr lang="it-IT" dirty="0" smtClean="0"/>
              <a:t>possono prenotare </a:t>
            </a:r>
            <a:r>
              <a:rPr lang="it-IT" dirty="0"/>
              <a:t>i </a:t>
            </a:r>
            <a:r>
              <a:rPr lang="it-IT" dirty="0" smtClean="0"/>
              <a:t>colloqui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b="1" dirty="0"/>
              <a:t>Sezione "Colloqui Prenotati":</a:t>
            </a:r>
            <a:r>
              <a:rPr lang="it-IT" dirty="0"/>
              <a:t> Il docente accede a questa sezione per vedere </a:t>
            </a:r>
            <a:r>
              <a:rPr lang="it-IT" b="1" dirty="0"/>
              <a:t>in tempo reale</a:t>
            </a:r>
            <a:r>
              <a:rPr lang="it-IT" dirty="0"/>
              <a:t> chi ha prenotato un appuntamento, con il nome del genitore e dell'alunno.</a:t>
            </a:r>
          </a:p>
          <a:p>
            <a:r>
              <a:rPr lang="it-IT" b="1" dirty="0"/>
              <a:t>Notifiche:</a:t>
            </a:r>
            <a:r>
              <a:rPr lang="it-IT" dirty="0"/>
              <a:t> </a:t>
            </a:r>
            <a:r>
              <a:rPr lang="it-IT" dirty="0" smtClean="0"/>
              <a:t>il </a:t>
            </a:r>
            <a:r>
              <a:rPr lang="it-IT" dirty="0"/>
              <a:t>docente </a:t>
            </a:r>
            <a:r>
              <a:rPr lang="it-IT" dirty="0" smtClean="0"/>
              <a:t>riceve </a:t>
            </a:r>
            <a:r>
              <a:rPr lang="it-IT" dirty="0"/>
              <a:t>una </a:t>
            </a:r>
            <a:r>
              <a:rPr lang="it-IT" b="1" dirty="0"/>
              <a:t>notifica via email</a:t>
            </a:r>
            <a:r>
              <a:rPr lang="it-IT" dirty="0"/>
              <a:t> per ogni nuova prenotazione.</a:t>
            </a:r>
          </a:p>
          <a:p>
            <a:r>
              <a:rPr lang="it-IT" b="1" dirty="0"/>
              <a:t>Gestione:</a:t>
            </a:r>
            <a:r>
              <a:rPr lang="it-IT" dirty="0"/>
              <a:t> </a:t>
            </a:r>
            <a:r>
              <a:rPr lang="it-IT" dirty="0" smtClean="0"/>
              <a:t>visualizza </a:t>
            </a:r>
            <a:r>
              <a:rPr lang="it-IT" dirty="0"/>
              <a:t>il </a:t>
            </a:r>
            <a:r>
              <a:rPr lang="it-IT" dirty="0" smtClean="0"/>
              <a:t>riepilogo delle prenotazioni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470990" y="5592418"/>
            <a:ext cx="97403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</a:rPr>
              <a:t>SI VEDANO SLIDES </a:t>
            </a:r>
            <a:r>
              <a:rPr lang="it-IT" sz="3200" b="1" dirty="0" err="1" smtClean="0">
                <a:solidFill>
                  <a:srgbClr val="FF0000"/>
                </a:solidFill>
              </a:rPr>
              <a:t>DI</a:t>
            </a:r>
            <a:r>
              <a:rPr lang="it-IT" sz="3200" b="1" dirty="0" smtClean="0">
                <a:solidFill>
                  <a:srgbClr val="FF0000"/>
                </a:solidFill>
              </a:rPr>
              <a:t> DETTAGLIO SUCCESSIVE</a:t>
            </a:r>
            <a:endParaRPr lang="it-IT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192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Esecuzione e Registrazione dell'Esito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909991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Dopo lo svolgimento del colloquio, il docente chiude il ciclo con la registrazione.</a:t>
            </a:r>
          </a:p>
          <a:p>
            <a:r>
              <a:rPr lang="it-IT" b="1" dirty="0"/>
              <a:t>Svolgimento:</a:t>
            </a:r>
            <a:r>
              <a:rPr lang="it-IT" dirty="0"/>
              <a:t> Effettua il colloquio (in presenza o in remoto).</a:t>
            </a:r>
          </a:p>
          <a:p>
            <a:r>
              <a:rPr lang="it-IT" b="1" dirty="0"/>
              <a:t>Registrazione Esito:</a:t>
            </a:r>
            <a:r>
              <a:rPr lang="it-IT" dirty="0"/>
              <a:t> Sul Registro Elettronico, nella sezione dei colloqui prenotati, è presente una funzione (spesso un'icona come un tasto </a:t>
            </a:r>
            <a:r>
              <a:rPr lang="it-IT" b="1" dirty="0"/>
              <a:t>"Esito"</a:t>
            </a:r>
            <a:r>
              <a:rPr lang="it-IT" dirty="0"/>
              <a:t> o una </a:t>
            </a:r>
            <a:r>
              <a:rPr lang="it-IT" i="1" dirty="0"/>
              <a:t>scheda colloquio</a:t>
            </a:r>
            <a:r>
              <a:rPr lang="it-IT" dirty="0"/>
              <a:t>) che permette di:</a:t>
            </a:r>
          </a:p>
          <a:p>
            <a:pPr lvl="1"/>
            <a:r>
              <a:rPr lang="it-IT" dirty="0"/>
              <a:t>Segnalare se il colloquio è </a:t>
            </a:r>
            <a:r>
              <a:rPr lang="it-IT" b="1" dirty="0"/>
              <a:t>avvenuto</a:t>
            </a:r>
            <a:r>
              <a:rPr lang="it-IT" dirty="0"/>
              <a:t> o </a:t>
            </a:r>
            <a:r>
              <a:rPr lang="it-IT" b="1" dirty="0"/>
              <a:t>non avvenuto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Inserire una </a:t>
            </a:r>
            <a:r>
              <a:rPr lang="it-IT" b="1" dirty="0"/>
              <a:t>breve nota o sintesi</a:t>
            </a:r>
            <a:r>
              <a:rPr lang="it-IT" dirty="0"/>
              <a:t> del contenuto del colloquio (ad esempio, "Colloquio positivo su progressi in matematica", "Richiesta chiarimenti su assenze"). </a:t>
            </a:r>
            <a:r>
              <a:rPr lang="it-IT" b="1" dirty="0"/>
              <a:t>Questa nota è visibile solo al </a:t>
            </a:r>
            <a:r>
              <a:rPr lang="it-IT" b="1" dirty="0" smtClean="0"/>
              <a:t>docente, ai colleghi e </a:t>
            </a:r>
            <a:r>
              <a:rPr lang="it-IT" b="1" dirty="0"/>
              <a:t>alla dirigenza, non ai genitori.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470990" y="5592418"/>
            <a:ext cx="97403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</a:rPr>
              <a:t>SI VEDANO SLIDES </a:t>
            </a:r>
            <a:r>
              <a:rPr lang="it-IT" sz="3200" b="1" dirty="0" err="1" smtClean="0">
                <a:solidFill>
                  <a:srgbClr val="FF0000"/>
                </a:solidFill>
              </a:rPr>
              <a:t>DI</a:t>
            </a:r>
            <a:r>
              <a:rPr lang="it-IT" sz="3200" b="1" dirty="0" smtClean="0">
                <a:solidFill>
                  <a:srgbClr val="FF0000"/>
                </a:solidFill>
              </a:rPr>
              <a:t> DETTAGLIO SUCCESSIVE</a:t>
            </a:r>
            <a:endParaRPr lang="it-IT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853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Accesso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359020"/>
            <a:ext cx="4929616" cy="3041781"/>
          </a:xfrm>
        </p:spPr>
        <p:txBody>
          <a:bodyPr/>
          <a:lstStyle/>
          <a:p>
            <a:r>
              <a:rPr lang="it-IT" dirty="0" smtClean="0"/>
              <a:t>Inserire le credenziali fornite per accedere</a:t>
            </a:r>
            <a:endParaRPr lang="it-I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/>
          <a:srcRect t="34085"/>
          <a:stretch/>
        </p:blipFill>
        <p:spPr>
          <a:xfrm>
            <a:off x="5539216" y="3346703"/>
            <a:ext cx="6043184" cy="3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516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Accesso da Registro Elettronico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079736" cy="3052840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Dopo aver effettuato l’accesso sito web:</a:t>
            </a:r>
          </a:p>
          <a:p>
            <a:pPr lvl="1"/>
            <a:r>
              <a:rPr lang="it-IT" sz="2000" dirty="0" smtClean="0"/>
              <a:t>Individuare </a:t>
            </a:r>
            <a:r>
              <a:rPr lang="it-IT" sz="2000" b="1" dirty="0" smtClean="0"/>
              <a:t>Menu Veloce</a:t>
            </a:r>
          </a:p>
          <a:p>
            <a:pPr lvl="1"/>
            <a:endParaRPr lang="it-IT" sz="2000" dirty="0"/>
          </a:p>
          <a:p>
            <a:pPr lvl="1"/>
            <a:r>
              <a:rPr lang="it-IT" sz="2000" dirty="0" smtClean="0"/>
              <a:t>Individuare e cliccare la voce </a:t>
            </a:r>
            <a:r>
              <a:rPr lang="it-IT" sz="2000" b="1" dirty="0" smtClean="0"/>
              <a:t>COLLOQUI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7432" y="5036150"/>
            <a:ext cx="12192000" cy="1804496"/>
            <a:chOff x="64008" y="3728558"/>
            <a:chExt cx="12192000" cy="180449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" y="3728558"/>
              <a:ext cx="12192000" cy="1804496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>
            <a:xfrm>
              <a:off x="9739480" y="4151792"/>
              <a:ext cx="1847461" cy="51258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57558" y="2978910"/>
            <a:ext cx="3276884" cy="4724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19455" y="3994919"/>
            <a:ext cx="3314987" cy="28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173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Attivazione Periodo Colloqui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4712208" cy="4625609"/>
          </a:xfrm>
        </p:spPr>
        <p:txBody>
          <a:bodyPr/>
          <a:lstStyle/>
          <a:p>
            <a:r>
              <a:rPr lang="it-IT" dirty="0" smtClean="0"/>
              <a:t>Cliccare sul pulsante </a:t>
            </a:r>
            <a:r>
              <a:rPr lang="it-IT" b="1" dirty="0" smtClean="0"/>
              <a:t>Periodo Colloqui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Nella schermata successiva cliccare su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25668" y="1408176"/>
            <a:ext cx="7049111" cy="34826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4725" y="5460673"/>
            <a:ext cx="2095622" cy="688561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7455218" y="4031421"/>
            <a:ext cx="1787961" cy="905256"/>
            <a:chOff x="7455218" y="4031421"/>
            <a:chExt cx="1787961" cy="905256"/>
          </a:xfrm>
        </p:grpSpPr>
        <p:sp>
          <p:nvSpPr>
            <p:cNvPr id="5" name="Striped Right Arrow 4"/>
            <p:cNvSpPr/>
            <p:nvPr/>
          </p:nvSpPr>
          <p:spPr>
            <a:xfrm rot="19417438">
              <a:off x="7455218" y="4031421"/>
              <a:ext cx="1787961" cy="905256"/>
            </a:xfrm>
            <a:prstGeom prst="striped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096938" y="4160883"/>
              <a:ext cx="402144" cy="646331"/>
            </a:xfrm>
            <a:prstGeom prst="rect">
              <a:avLst/>
            </a:prstGeom>
            <a:noFill/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it-IT" sz="3600" dirty="0" smtClean="0">
                  <a:ln>
                    <a:solidFill>
                      <a:schemeClr val="accent1"/>
                    </a:solidFill>
                  </a:ln>
                  <a:solidFill>
                    <a:srgbClr val="FFFF00"/>
                  </a:solidFill>
                </a:rPr>
                <a:t>1</a:t>
              </a:r>
              <a:endParaRPr lang="it-IT" sz="3600" dirty="0">
                <a:ln>
                  <a:solidFill>
                    <a:schemeClr val="accent1"/>
                  </a:solidFill>
                </a:ln>
                <a:solidFill>
                  <a:srgbClr val="FFFF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1286" y="5467132"/>
            <a:ext cx="1906007" cy="694702"/>
            <a:chOff x="3891286" y="5467132"/>
            <a:chExt cx="1906007" cy="694702"/>
          </a:xfrm>
        </p:grpSpPr>
        <p:sp>
          <p:nvSpPr>
            <p:cNvPr id="11" name="Striped Right Arrow 10"/>
            <p:cNvSpPr/>
            <p:nvPr/>
          </p:nvSpPr>
          <p:spPr>
            <a:xfrm rot="10800000">
              <a:off x="3891286" y="5485420"/>
              <a:ext cx="1906007" cy="676414"/>
            </a:xfrm>
            <a:prstGeom prst="striped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23524" y="5467132"/>
              <a:ext cx="402144" cy="646331"/>
            </a:xfrm>
            <a:prstGeom prst="rect">
              <a:avLst/>
            </a:prstGeom>
            <a:noFill/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it-IT" sz="3600" dirty="0" smtClean="0">
                  <a:ln>
                    <a:solidFill>
                      <a:schemeClr val="accent1"/>
                    </a:solidFill>
                  </a:ln>
                  <a:solidFill>
                    <a:srgbClr val="FFFF00"/>
                  </a:solidFill>
                </a:rPr>
                <a:t>2</a:t>
              </a:r>
              <a:endParaRPr lang="it-IT" sz="3600" dirty="0">
                <a:ln>
                  <a:solidFill>
                    <a:schemeClr val="accent1"/>
                  </a:solidFill>
                </a:ln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40178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Mo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1" id="{E2DCAB8B-E1D6-4993-A4BD-A5553C580337}" vid="{AB11199B-B624-4B71-AC8F-0FBEB4B3A05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541</TotalTime>
  <Words>585</Words>
  <Application>Microsoft Office PowerPoint</Application>
  <PresentationFormat>Personalizzato</PresentationFormat>
  <Paragraphs>86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Theme1</vt:lpstr>
      <vt:lpstr>Guida d’uso della  Prenotazione Colloqui</vt:lpstr>
      <vt:lpstr>Cos’è</vt:lpstr>
      <vt:lpstr>Accesso</vt:lpstr>
      <vt:lpstr>Inserimento e Gestione dei Periodi di Ricevimento</vt:lpstr>
      <vt:lpstr>Monitoraggio delle Prenotazioni</vt:lpstr>
      <vt:lpstr>Esecuzione e Registrazione dell'Esito</vt:lpstr>
      <vt:lpstr>Accesso</vt:lpstr>
      <vt:lpstr>Accesso da Registro Elettronico</vt:lpstr>
      <vt:lpstr>Attivazione Periodo Colloqui</vt:lpstr>
      <vt:lpstr>Inserimento Nuovo Periodo </vt:lpstr>
      <vt:lpstr>Inserimento Nuovo Periodo – Periodo Ripetibilità</vt:lpstr>
      <vt:lpstr>Inserimento Nuovo Periodo – Sede e classi</vt:lpstr>
      <vt:lpstr>Periodo colloqui </vt:lpstr>
      <vt:lpstr>Monitoraggio Colloqui e Prenotazioni</vt:lpstr>
      <vt:lpstr>Monitoraggio Colloqui</vt:lpstr>
      <vt:lpstr>Esito colloquio</vt:lpstr>
      <vt:lpstr>Diapositiva 17</vt:lpstr>
    </vt:vector>
  </TitlesOfParts>
  <Company>Capgemini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NN</dc:creator>
  <cp:lastModifiedBy>utente</cp:lastModifiedBy>
  <cp:revision>67</cp:revision>
  <cp:lastPrinted>2025-11-13T19:15:39Z</cp:lastPrinted>
  <dcterms:created xsi:type="dcterms:W3CDTF">2025-09-29T14:50:07Z</dcterms:created>
  <dcterms:modified xsi:type="dcterms:W3CDTF">2026-02-23T10:06:52Z</dcterms:modified>
</cp:coreProperties>
</file>